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0" r:id="rId5"/>
    <p:sldId id="337" r:id="rId6"/>
    <p:sldId id="258" r:id="rId7"/>
    <p:sldId id="338" r:id="rId8"/>
    <p:sldId id="333" r:id="rId9"/>
    <p:sldId id="339" r:id="rId10"/>
    <p:sldId id="330" r:id="rId11"/>
    <p:sldId id="334" r:id="rId12"/>
    <p:sldId id="284" r:id="rId13"/>
  </p:sldIdLst>
  <p:sldSz cx="9144000" cy="5143500" type="screen16x9"/>
  <p:notesSz cx="7104063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1">
          <p15:clr>
            <a:srgbClr val="A4A3A4"/>
          </p15:clr>
        </p15:guide>
        <p15:guide id="2" orient="horz" pos="268">
          <p15:clr>
            <a:srgbClr val="A4A3A4"/>
          </p15:clr>
        </p15:guide>
        <p15:guide id="3" pos="5487">
          <p15:clr>
            <a:srgbClr val="A4A3A4"/>
          </p15:clr>
        </p15:guide>
        <p15:guide id="4" pos="2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9E7F26-392F-B01A-D851-FA42A861E08E}" name="Volker Patzak" initials="VP" userId="S::v.patzak@epay.de::88fa70d5-f108-4d67-9cf2-f934d6b0ef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000000"/>
    <a:srgbClr val="FFFFFF"/>
    <a:srgbClr val="FF6600"/>
    <a:srgbClr val="10A843"/>
    <a:srgbClr val="00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E144A-E2CA-40F4-A133-7837DC9EAF0A}" v="9" dt="2025-08-27T08:19:55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3041"/>
        <p:guide orient="horz" pos="268"/>
        <p:guide pos="5487"/>
        <p:guide pos="2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60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F9A6D68-C913-8E45-8AE9-BEF2D1DAD623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C9AA07C-D77A-BB42-A8FC-0385819C50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040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CF5D786-1826-9344-8FC1-8B4E6D48E1B6}" type="datetimeFigureOut">
              <a:rPr lang="de-DE" smtClean="0"/>
              <a:t>27.08.2025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2744921-4A44-7743-AD96-896AC56E4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60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/>
              <a:t>Vorstellung durch den MVB: </a:t>
            </a:r>
          </a:p>
          <a:p>
            <a:pPr marL="285750" indent="-285750">
              <a:buFontTx/>
              <a:buChar char="-"/>
            </a:pPr>
            <a:r>
              <a:rPr lang="de-DE" sz="1300"/>
              <a:t>Wir möchten unseren BH-Partnern den Verkauf von GS erleichtern und haben uns ein Vermarktungs-Konzept für sie entworfen</a:t>
            </a:r>
          </a:p>
          <a:p>
            <a:pPr marL="285750" indent="-285750">
              <a:buFontTx/>
              <a:buChar char="-"/>
            </a:pPr>
            <a:r>
              <a:rPr lang="de-DE" sz="1300"/>
              <a:t>Die guten Erfahrungen mit dem BÜCHER-GS lassen uns vermuten, dass BH ihren GS-Absatz deutlich steigern können</a:t>
            </a:r>
          </a:p>
          <a:p>
            <a:pPr marL="285750" indent="-285750">
              <a:buFontTx/>
              <a:buChar char="-"/>
            </a:pPr>
            <a:r>
              <a:rPr lang="de-DE" sz="1300"/>
              <a:t>Unterstützt werden wir dabei von epay, den GS-Experten</a:t>
            </a:r>
          </a:p>
          <a:p>
            <a:pPr marL="285750" indent="-285750">
              <a:buFontTx/>
              <a:buChar char="-"/>
            </a:pPr>
            <a:r>
              <a:rPr lang="de-DE" sz="1300"/>
              <a:t>Herr Patzak sammelte die letzten 20 Jahre viel Erfahrungen in der Vermarktung von GS im Handel und unterstützt den MVB mit seinem Team</a:t>
            </a:r>
          </a:p>
          <a:p>
            <a:pPr marL="285750" indent="-285750">
              <a:buFontTx/>
              <a:buChar char="-"/>
            </a:pPr>
            <a:r>
              <a:rPr lang="de-DE" sz="1300"/>
              <a:t>Durch das Interview wollen wir Ihre Meinung abfragen und Ihnen die Möglichkeit geben, kostenlos Testpartner zu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44921-4A44-7743-AD96-896AC56E446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91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MVB:</a:t>
            </a:r>
          </a:p>
          <a:p>
            <a:r>
              <a:rPr lang="de-DE"/>
              <a:t>Ich finde das können wie auch mit Ihrem GS und BÜCHER</a:t>
            </a:r>
          </a:p>
          <a:p>
            <a:r>
              <a:rPr lang="de-DE"/>
              <a:t>Hier Beispiele für die Positionierung in einer BH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44921-4A44-7743-AD96-896AC56E446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81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MVB/epay:</a:t>
            </a:r>
          </a:p>
          <a:p>
            <a:r>
              <a:rPr lang="de-DE"/>
              <a:t>Um den GS-Verkauf zu erhöhen ist es notwendig GS frei zugänglich an der Kasse zu platzieren</a:t>
            </a:r>
          </a:p>
          <a:p>
            <a:r>
              <a:rPr lang="de-DE"/>
              <a:t>Zu diesem Zweck haben wir ein GS-Display entworfen</a:t>
            </a:r>
          </a:p>
          <a:p>
            <a:r>
              <a:rPr lang="de-DE"/>
              <a:t>Darin können sie ihre eigenen GS im oberen Fach anbieten oder eine personalisierte Vorlage benutzen, die wir für Sie erstellen </a:t>
            </a:r>
          </a:p>
          <a:p>
            <a:r>
              <a:rPr lang="de-DE"/>
              <a:t>Und gleichzeitig den deutschlandweit einlösbaren BÜCHER GS des MVBs in zwei neuen Layouts</a:t>
            </a:r>
          </a:p>
          <a:p>
            <a:endParaRPr lang="de-DE"/>
          </a:p>
          <a:p>
            <a:r>
              <a:rPr lang="de-DE" b="1"/>
              <a:t>Damit wecken Sie den unbewussten Bedarf Ihrer Kunden nach einem Geschenk und steigern Impulskäufe enorm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44921-4A44-7743-AD96-896AC56E446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09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MVB/epay</a:t>
            </a:r>
          </a:p>
          <a:p>
            <a:r>
              <a:rPr lang="de-DE"/>
              <a:t>Nochmal ein genauer Blick auf den BÜCHER-GS:</a:t>
            </a:r>
          </a:p>
          <a:p>
            <a:r>
              <a:rPr lang="de-DE"/>
              <a:t>- Der BÜCHER-GS ist variabel aufladbar zw. 15-150 €</a:t>
            </a:r>
          </a:p>
          <a:p>
            <a:r>
              <a:rPr lang="de-DE"/>
              <a:t>- Der GS enthält eine Grußkarte.</a:t>
            </a:r>
          </a:p>
          <a:p>
            <a:r>
              <a:rPr lang="de-DE"/>
              <a:t>- 30 BÜCHER GS werden kostenlos mit dem Display ausgeliefert</a:t>
            </a:r>
          </a:p>
          <a:p>
            <a:r>
              <a:rPr lang="de-DE"/>
              <a:t>- Auf der Rückseite befinden sich die zur Aktivierung wichtigen Informationen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44921-4A44-7743-AD96-896AC56E446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Johanna:</a:t>
            </a:r>
          </a:p>
          <a:p>
            <a:r>
              <a:rPr lang="de-DE"/>
              <a:t>Der Verkauf des BÜCHER-GS erfolgt über ihren PC</a:t>
            </a:r>
          </a:p>
          <a:p>
            <a:r>
              <a:rPr lang="de-DE"/>
              <a:t>Sie erhalten einen Login und brauche lediglich Ladebetrag und Seriennummer eingeben</a:t>
            </a:r>
          </a:p>
          <a:p>
            <a:r>
              <a:rPr lang="de-DE"/>
              <a:t>Die Abrechnung der verkauften BÜCHER-GS erfolgt monatlich durch den MVB</a:t>
            </a:r>
          </a:p>
          <a:p>
            <a:r>
              <a:rPr lang="de-DE"/>
              <a:t>Sie müssen nichts per Post einreichen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Die Transaktionshistorie gibt Aufschluss über die verkauften BÜCHER-GS auf Tagesbasis und kann mit dem Kassen-Schnitt und der MVB-Abrechnung jederzeit verglichen werden</a:t>
            </a:r>
          </a:p>
          <a:p>
            <a:r>
              <a:rPr lang="de-DE"/>
              <a:t>Frau Malkowsky zeigt Ihnen die einzelnen Schritte</a:t>
            </a:r>
          </a:p>
          <a:p>
            <a:r>
              <a:rPr lang="de-DE"/>
              <a:t>Hinweis PAN/Seriennummer </a:t>
            </a:r>
          </a:p>
          <a:p>
            <a:pPr>
              <a:defRPr/>
            </a:pPr>
            <a:r>
              <a:rPr lang="de-DE">
                <a:cs typeface="Arial"/>
              </a:rPr>
              <a:t>IP-Adresse statisch oder Zertifikat aufspielen</a:t>
            </a:r>
            <a:endParaRPr lang="de-DE" dirty="0">
              <a:cs typeface="Arial"/>
            </a:endParaRPr>
          </a:p>
          <a:p>
            <a:pPr>
              <a:defRPr/>
            </a:pPr>
            <a:endParaRPr lang="de-DE"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44921-4A44-7743-AD96-896AC56E446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56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3A04A-3CBA-4CC6-DBD6-BE1D860E7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ADD358A-D0C9-7839-6E2A-71E75917A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B0C250-3BE2-18C1-4EFB-75C4BCA8A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Johanna:</a:t>
            </a:r>
          </a:p>
          <a:p>
            <a:r>
              <a:rPr lang="de-DE"/>
              <a:t>Der Verkauf des BÜCHER-GS erfolgt über ihren PC</a:t>
            </a:r>
          </a:p>
          <a:p>
            <a:r>
              <a:rPr lang="de-DE"/>
              <a:t>Sie erhalten einen Login und brauche lediglich Ladebetrag und Seriennummer eingeben</a:t>
            </a:r>
          </a:p>
          <a:p>
            <a:r>
              <a:rPr lang="de-DE"/>
              <a:t>Die Abrechnung der verkauften BÜCHER-GS erfolgt monatlich durch den MVB</a:t>
            </a:r>
          </a:p>
          <a:p>
            <a:r>
              <a:rPr lang="de-DE"/>
              <a:t>Sie müssen nichts per Post einreichen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Die Transaktionshistorie gibt Aufschluss über die verkauften BÜCHER-GS auf Tagesbasis und kann mit dem Kassen-Schnitt und der MVB-Abrechnung jederzeit verglichen werden</a:t>
            </a:r>
          </a:p>
          <a:p>
            <a:r>
              <a:rPr lang="de-DE"/>
              <a:t>Frau Malkowsky zeigt Ihnen die einzelnen Schritte</a:t>
            </a:r>
          </a:p>
          <a:p>
            <a:r>
              <a:rPr lang="de-DE"/>
              <a:t>Hinweis PAN/Seriennummer </a:t>
            </a:r>
          </a:p>
          <a:p>
            <a:pPr>
              <a:defRPr/>
            </a:pPr>
            <a:r>
              <a:rPr lang="de-DE">
                <a:cs typeface="Arial"/>
              </a:rPr>
              <a:t>IP-Adresse statisch oder Zertifikat aufspielen</a:t>
            </a:r>
            <a:endParaRPr lang="de-DE" dirty="0">
              <a:cs typeface="Arial"/>
            </a:endParaRPr>
          </a:p>
          <a:p>
            <a:pPr>
              <a:defRPr/>
            </a:pPr>
            <a:endParaRPr lang="de-DE">
              <a:cs typeface="Arial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8D1A5-545A-DFB2-E4AB-6729F95F3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44921-4A44-7743-AD96-896AC56E446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52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kern="0">
                <a:solidFill>
                  <a:srgbClr val="000000"/>
                </a:solidFill>
                <a:effectLst/>
                <a:latin typeface="Aptos Narrow" panose="020B0004020202020204" pitchFamily="34" charset="0"/>
                <a:cs typeface="Times New Roman" panose="02020603050405020304" pitchFamily="18" charset="0"/>
              </a:rPr>
              <a:t>Epay:</a:t>
            </a:r>
          </a:p>
          <a:p>
            <a:r>
              <a:rPr lang="de-DE" sz="1800" kern="0">
                <a:solidFill>
                  <a:srgbClr val="000000"/>
                </a:solidFill>
                <a:effectLst/>
                <a:latin typeface="Aptos Narrow" panose="020B0004020202020204" pitchFamily="34" charset="0"/>
                <a:cs typeface="Times New Roman" panose="02020603050405020304" pitchFamily="18" charset="0"/>
              </a:rPr>
              <a:t>Vorteile besprechen und nach Feedback fragen</a:t>
            </a:r>
          </a:p>
          <a:p>
            <a:r>
              <a:rPr lang="de-DE" sz="1800" kern="0">
                <a:solidFill>
                  <a:srgbClr val="000000"/>
                </a:solidFill>
                <a:effectLst/>
                <a:latin typeface="Aptos Narrow" panose="020B0004020202020204" pitchFamily="34" charset="0"/>
                <a:cs typeface="Times New Roman" panose="02020603050405020304" pitchFamily="18" charset="0"/>
              </a:rPr>
              <a:t>Next </a:t>
            </a:r>
            <a:r>
              <a:rPr lang="de-DE" sz="1800" kern="0" err="1">
                <a:solidFill>
                  <a:srgbClr val="000000"/>
                </a:solidFill>
                <a:effectLst/>
                <a:latin typeface="Aptos Narrow" panose="020B0004020202020204" pitchFamily="34" charset="0"/>
                <a:cs typeface="Times New Roman" panose="02020603050405020304" pitchFamily="18" charset="0"/>
              </a:rPr>
              <a:t>Steps</a:t>
            </a:r>
            <a:r>
              <a:rPr lang="de-DE" sz="1800" kern="0">
                <a:solidFill>
                  <a:srgbClr val="000000"/>
                </a:solidFill>
                <a:effectLst/>
                <a:latin typeface="Aptos Narrow" panose="020B0004020202020204" pitchFamily="34" charset="0"/>
                <a:cs typeface="Times New Roman" panose="02020603050405020304" pitchFamily="18" charset="0"/>
              </a:rPr>
              <a:t> beschreiben:</a:t>
            </a:r>
          </a:p>
          <a:p>
            <a:pPr marL="285750" indent="-285750">
              <a:buFontTx/>
              <a:buChar char="-"/>
            </a:pPr>
            <a:r>
              <a:rPr lang="de-DE" sz="1800" kern="0">
                <a:solidFill>
                  <a:srgbClr val="000000"/>
                </a:solidFill>
                <a:effectLst/>
                <a:latin typeface="Aptos Narrow" panose="020B0004020202020204" pitchFamily="34" charset="0"/>
                <a:cs typeface="Times New Roman" panose="02020603050405020304" pitchFamily="18" charset="0"/>
              </a:rPr>
              <a:t>Weitere Interviews abwarten</a:t>
            </a:r>
          </a:p>
          <a:p>
            <a:pPr marL="285750" indent="-285750">
              <a:buFontTx/>
              <a:buChar char="-"/>
            </a:pPr>
            <a:r>
              <a:rPr lang="de-DE" sz="1800" kern="0">
                <a:solidFill>
                  <a:srgbClr val="000000"/>
                </a:solidFill>
                <a:effectLst/>
                <a:latin typeface="Aptos Narrow" panose="020B0004020202020204" pitchFamily="34" charset="0"/>
                <a:cs typeface="Times New Roman" panose="02020603050405020304" pitchFamily="18" charset="0"/>
              </a:rPr>
              <a:t>Rollout an Pilotteilnehmer ab September (Display, </a:t>
            </a:r>
            <a:r>
              <a:rPr lang="de-DE" sz="1800" kern="0" err="1">
                <a:solidFill>
                  <a:srgbClr val="000000"/>
                </a:solidFill>
                <a:effectLst/>
                <a:latin typeface="Aptos Narrow" panose="020B0004020202020204" pitchFamily="34" charset="0"/>
                <a:cs typeface="Times New Roman" panose="02020603050405020304" pitchFamily="18" charset="0"/>
              </a:rPr>
              <a:t>WebPOS</a:t>
            </a:r>
            <a:r>
              <a:rPr lang="de-DE" sz="1800" kern="0">
                <a:solidFill>
                  <a:srgbClr val="000000"/>
                </a:solidFill>
                <a:effectLst/>
                <a:latin typeface="Aptos Narrow" panose="020B0004020202020204" pitchFamily="34" charset="0"/>
                <a:cs typeface="Times New Roman" panose="02020603050405020304" pitchFamily="18" charset="0"/>
              </a:rPr>
              <a:t> Login, Handout)</a:t>
            </a:r>
          </a:p>
          <a:p>
            <a:pPr marL="285750" indent="-285750">
              <a:buFontTx/>
              <a:buChar char="-"/>
            </a:pPr>
            <a:r>
              <a:rPr lang="de-DE" sz="1800" kern="0">
                <a:solidFill>
                  <a:srgbClr val="000000"/>
                </a:solidFill>
                <a:effectLst/>
                <a:latin typeface="Aptos Narrow" panose="020B0004020202020204" pitchFamily="34" charset="0"/>
                <a:cs typeface="Times New Roman" panose="02020603050405020304" pitchFamily="18" charset="0"/>
              </a:rPr>
              <a:t>6-monatige Testphase mit regelmäßigem Austausch und Auswertung</a:t>
            </a:r>
          </a:p>
          <a:p>
            <a:pPr marL="3829050" lvl="8" indent="-171450">
              <a:buFontTx/>
              <a:buChar char="-"/>
            </a:pPr>
            <a:endParaRPr lang="de-DE"/>
          </a:p>
          <a:p>
            <a:pPr marL="0" indent="0">
              <a:buFontTx/>
              <a:buNone/>
            </a:pPr>
            <a:r>
              <a:rPr lang="de-DE" sz="1200" i="1">
                <a:effectLst/>
                <a:latin typeface="Segoe UI" panose="020B0502040204020203" pitchFamily="34" charset="0"/>
              </a:rPr>
              <a:t>Im Nachgang Email mit </a:t>
            </a:r>
            <a:r>
              <a:rPr lang="de-DE" sz="1200" i="1" err="1">
                <a:effectLst/>
                <a:latin typeface="Segoe UI" panose="020B0502040204020203" pitchFamily="34" charset="0"/>
              </a:rPr>
              <a:t>Präse</a:t>
            </a:r>
            <a:r>
              <a:rPr lang="de-DE" sz="1200" i="1">
                <a:effectLst/>
                <a:latin typeface="Segoe UI" panose="020B0502040204020203" pitchFamily="34" charset="0"/>
              </a:rPr>
              <a:t> senden und im  Emailtext Next </a:t>
            </a:r>
            <a:r>
              <a:rPr lang="de-DE" sz="1200" i="1" err="1">
                <a:effectLst/>
                <a:latin typeface="Segoe UI" panose="020B0502040204020203" pitchFamily="34" charset="0"/>
              </a:rPr>
              <a:t>steps</a:t>
            </a:r>
            <a:r>
              <a:rPr lang="de-DE" sz="1200" i="1">
                <a:effectLst/>
                <a:latin typeface="Segoe UI" panose="020B0502040204020203" pitchFamily="34" charset="0"/>
              </a:rPr>
              <a:t> beschreiben</a:t>
            </a:r>
            <a:endParaRPr lang="de-DE" i="1"/>
          </a:p>
          <a:p>
            <a:pPr marL="0" indent="0">
              <a:buFontTx/>
              <a:buNone/>
            </a:pPr>
            <a:endParaRPr lang="de-DE"/>
          </a:p>
          <a:p>
            <a:pPr marL="0" indent="0">
              <a:buFontTx/>
              <a:buNone/>
            </a:pPr>
            <a:endParaRPr lang="de-DE"/>
          </a:p>
          <a:p>
            <a:pPr marL="0" indent="0">
              <a:buFontTx/>
              <a:buNone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44921-4A44-7743-AD96-896AC56E446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74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/>
              <a:t>Epay:</a:t>
            </a:r>
          </a:p>
          <a:p>
            <a:pPr marL="0" indent="0">
              <a:buFontTx/>
              <a:buNone/>
            </a:pPr>
            <a:r>
              <a:rPr lang="de-DE"/>
              <a:t>Unsere Erfahrungen als „Gutschein-Experten“ bei epay</a:t>
            </a:r>
          </a:p>
          <a:p>
            <a:pPr marL="171450" indent="-171450">
              <a:buFontTx/>
              <a:buChar char="-"/>
            </a:pPr>
            <a:r>
              <a:rPr lang="de-DE"/>
              <a:t>Der Gutschein Absatz steigt kontinuierlich seit den frühen 2000er</a:t>
            </a:r>
          </a:p>
          <a:p>
            <a:pPr marL="171450" indent="-171450">
              <a:buFontTx/>
              <a:buChar char="-"/>
            </a:pPr>
            <a:r>
              <a:rPr lang="de-DE"/>
              <a:t>BIs dahin sahen die GS so aus wie auf der Seite zuvor</a:t>
            </a:r>
          </a:p>
          <a:p>
            <a:pPr marL="171450" indent="-171450">
              <a:buFontTx/>
              <a:buChar char="-"/>
            </a:pPr>
            <a:r>
              <a:rPr lang="de-DE"/>
              <a:t>GS können seither im EZH greifbar wie jeder Sortimentsartikel angeboten werden</a:t>
            </a:r>
          </a:p>
          <a:p>
            <a:pPr marL="171450" indent="-171450">
              <a:buFontTx/>
              <a:buChar char="-"/>
            </a:pPr>
            <a:r>
              <a:rPr lang="de-DE"/>
              <a:t>Das eröffnet viele zusätzliche Kaufimpulse und Einsatzzwecke und ist der Hauptgrund für das starke Wachstum</a:t>
            </a:r>
          </a:p>
          <a:p>
            <a:pPr marL="171450" indent="-171450">
              <a:buFontTx/>
              <a:buChar char="-"/>
            </a:pPr>
            <a:r>
              <a:rPr lang="de-DE" sz="1800" b="1">
                <a:effectLst/>
                <a:latin typeface="Calibri" panose="020F0502020204030204" pitchFamily="34" charset="0"/>
              </a:rPr>
              <a:t>Reiner Nachfrageartikel wird zum Selbstbedienungsartikel in der Kassenzone</a:t>
            </a:r>
            <a:endParaRPr lang="de-DE" b="1"/>
          </a:p>
          <a:p>
            <a:pPr marL="171450" indent="-171450">
              <a:buFontTx/>
              <a:buChar char="-"/>
            </a:pPr>
            <a:r>
              <a:rPr lang="de-DE"/>
              <a:t>Denn Kunden und Beschenkte lieben GS!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44921-4A44-7743-AD96-896AC56E446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25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92414" y="1703138"/>
            <a:ext cx="4205287" cy="75591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Hier steht eine </a:t>
            </a:r>
            <a:r>
              <a:rPr lang="de-DE" err="1"/>
              <a:t>Subline</a:t>
            </a:r>
            <a:endParaRPr lang="de-DE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70" t="21160" r="12591" b="19944"/>
          <a:stretch/>
        </p:blipFill>
        <p:spPr>
          <a:xfrm>
            <a:off x="7590808" y="4513340"/>
            <a:ext cx="1173298" cy="406576"/>
          </a:xfrm>
          <a:prstGeom prst="rect">
            <a:avLst/>
          </a:prstGeom>
        </p:spPr>
      </p:pic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801559" cy="46723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Hier steht</a:t>
            </a:r>
          </a:p>
        </p:txBody>
      </p:sp>
      <p:sp>
        <p:nvSpPr>
          <p:cNvPr id="13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792414" y="974154"/>
            <a:ext cx="2460268" cy="467239"/>
          </a:xfr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 marL="0" indent="0">
              <a:buNone/>
              <a:defRPr lang="de-DE" sz="2800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eine Headline</a:t>
            </a:r>
          </a:p>
        </p:txBody>
      </p:sp>
    </p:spTree>
    <p:extLst>
      <p:ext uri="{BB962C8B-B14F-4D97-AF65-F5344CB8AC3E}">
        <p14:creationId xmlns:p14="http://schemas.microsoft.com/office/powerpoint/2010/main" val="240705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A69FD99C-AD47-407F-89EC-54C1B6173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082108" cy="46723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Folienüberschrift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0495770-D84B-43AD-9813-358AED9BA6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000" y="1080000"/>
            <a:ext cx="8370000" cy="342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695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Gliederung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A69FD99C-AD47-407F-89EC-54C1B6173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082108" cy="46723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Folienüberschrift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23FA12-B9C5-4DEC-A4CB-F04C018C1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080000"/>
            <a:ext cx="8370000" cy="342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1317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+ 2x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A69FD99C-AD47-407F-89EC-54C1B6173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082108" cy="46723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Folienüberschrift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7D06A5-C2DF-449B-8F96-61D14B3814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2000" y="1080000"/>
            <a:ext cx="3960000" cy="3420000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/>
              <a:t>Element durch klicken auf das entsprechende Symbol hinzufügen: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13D9CDCC-E25F-42D7-8A3F-AAC1294EB8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52000" y="1080000"/>
            <a:ext cx="3960000" cy="3420000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/>
              <a:t>Element durch klicken auf das entsprechende Symbol hinzufügen:</a:t>
            </a:r>
          </a:p>
        </p:txBody>
      </p:sp>
    </p:spTree>
    <p:extLst>
      <p:ext uri="{BB962C8B-B14F-4D97-AF65-F5344CB8AC3E}">
        <p14:creationId xmlns:p14="http://schemas.microsoft.com/office/powerpoint/2010/main" val="29742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2x Diagramm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A69FD99C-AD47-407F-89EC-54C1B6173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082108" cy="46723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Folienüberschrift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EE4B75E-5E23-41B2-ACFC-2EAE74B2ED63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432000" y="1080000"/>
            <a:ext cx="3960000" cy="360000"/>
          </a:xfrm>
          <a:solidFill>
            <a:srgbClr val="89898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iagrammplatzhalter 9">
            <a:extLst>
              <a:ext uri="{FF2B5EF4-FFF2-40B4-BE49-F238E27FC236}">
                <a16:creationId xmlns:a16="http://schemas.microsoft.com/office/drawing/2014/main" id="{61654253-381A-4259-BF48-528BD8B69A6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31998" y="1440000"/>
            <a:ext cx="3960000" cy="3060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707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402EDA0-41E8-4DE5-A368-657931E3624B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4752000" y="1080000"/>
            <a:ext cx="3960000" cy="360000"/>
          </a:xfrm>
          <a:solidFill>
            <a:srgbClr val="89898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Diagrammplatzhalter 9">
            <a:extLst>
              <a:ext uri="{FF2B5EF4-FFF2-40B4-BE49-F238E27FC236}">
                <a16:creationId xmlns:a16="http://schemas.microsoft.com/office/drawing/2014/main" id="{8C531946-DF1E-4E06-84D8-6FD9B7E34D3F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752000" y="1440000"/>
            <a:ext cx="3960000" cy="3060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7070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3286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+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A69FD99C-AD47-407F-89EC-54C1B6173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082108" cy="46723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Folienüberschrift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EE4B75E-5E23-41B2-ACFC-2EAE74B2E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080000"/>
            <a:ext cx="2700000" cy="360000"/>
          </a:xfrm>
          <a:solidFill>
            <a:srgbClr val="89898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EE4B75E-5E23-41B2-ACFC-2EAE74B2ED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4000" y="1080000"/>
            <a:ext cx="2700000" cy="360000"/>
          </a:xfrm>
          <a:solidFill>
            <a:srgbClr val="89898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EE4B75E-5E23-41B2-ACFC-2EAE74B2E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4000" y="1080000"/>
            <a:ext cx="2700000" cy="360000"/>
          </a:xfrm>
          <a:solidFill>
            <a:srgbClr val="898989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432000" y="1440000"/>
            <a:ext cx="2700000" cy="3060000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/>
              <a:t>Element durch klicken auf das entsprechende Symbol hinzufügen: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 hasCustomPrompt="1"/>
          </p:nvPr>
        </p:nvSpPr>
        <p:spPr>
          <a:xfrm>
            <a:off x="3204000" y="1440000"/>
            <a:ext cx="2700000" cy="3060000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/>
              <a:t>Element durch klicken auf das entsprechende Symbol hinzufügen: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21" hasCustomPrompt="1"/>
          </p:nvPr>
        </p:nvSpPr>
        <p:spPr>
          <a:xfrm>
            <a:off x="5994000" y="1440000"/>
            <a:ext cx="2700000" cy="306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Element durch klicken auf das entsprechende Symbol hinzufügen:</a:t>
            </a:r>
          </a:p>
        </p:txBody>
      </p:sp>
    </p:spTree>
    <p:extLst>
      <p:ext uri="{BB962C8B-B14F-4D97-AF65-F5344CB8AC3E}">
        <p14:creationId xmlns:p14="http://schemas.microsoft.com/office/powerpoint/2010/main" val="86430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D14A188-903A-49A1-901F-6907E5F844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A69FD99C-AD47-407F-89EC-54C1B6173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082108" cy="46723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Folienüberschrift</a:t>
            </a:r>
          </a:p>
        </p:txBody>
      </p:sp>
    </p:spTree>
    <p:extLst>
      <p:ext uri="{BB962C8B-B14F-4D97-AF65-F5344CB8AC3E}">
        <p14:creationId xmlns:p14="http://schemas.microsoft.com/office/powerpoint/2010/main" val="416321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rgbClr val="6F6F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66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80000" cy="7862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218228"/>
            <a:ext cx="828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096" y="4478551"/>
            <a:ext cx="1164843" cy="5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9" r:id="rId3"/>
    <p:sldLayoutId id="2147483657" r:id="rId4"/>
    <p:sldLayoutId id="2147483660" r:id="rId5"/>
    <p:sldLayoutId id="2147483661" r:id="rId6"/>
    <p:sldLayoutId id="2147483656" r:id="rId7"/>
    <p:sldLayoutId id="214748366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2000" y="432000"/>
            <a:ext cx="3519728" cy="436461"/>
          </a:xfrm>
        </p:spPr>
        <p:txBody>
          <a:bodyPr/>
          <a:lstStyle/>
          <a:p>
            <a:r>
              <a:rPr lang="de-DE" sz="2600" dirty="0"/>
              <a:t>Der Büchergutschein</a:t>
            </a: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6FB69975-1097-6883-F90F-FE544A3964A1}"/>
              </a:ext>
            </a:extLst>
          </p:cNvPr>
          <p:cNvSpPr txBox="1">
            <a:spLocks/>
          </p:cNvSpPr>
          <p:nvPr/>
        </p:nvSpPr>
        <p:spPr>
          <a:xfrm>
            <a:off x="431999" y="1338503"/>
            <a:ext cx="8450131" cy="1040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707070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Neuerungen im Vergleich zum Bücherscheck: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707070"/>
                </a:solidFill>
                <a:latin typeface="+mj-lt"/>
                <a:cs typeface="Arial" panose="020B0604020202020204" pitchFamily="34" charset="0"/>
              </a:rPr>
              <a:t>Gutscheindesign und -format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707070"/>
                </a:solidFill>
                <a:latin typeface="+mj-lt"/>
                <a:cs typeface="Arial" panose="020B0604020202020204" pitchFamily="34" charset="0"/>
              </a:rPr>
              <a:t>Kostenloses Verkaufsdisplay inkl. Gutscheine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707070"/>
                </a:solidFill>
                <a:latin typeface="+mj-lt"/>
                <a:cs typeface="Arial" panose="020B0604020202020204" pitchFamily="34" charset="0"/>
              </a:rPr>
              <a:t>Online-Gutschein-Variante für mehr Reichweite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707070"/>
                </a:solidFill>
                <a:latin typeface="+mj-lt"/>
                <a:cs typeface="Arial" panose="020B0604020202020204" pitchFamily="34" charset="0"/>
              </a:rPr>
              <a:t>Automatische Abrechnung – der Postversand an MVB entfällt</a:t>
            </a:r>
          </a:p>
          <a:p>
            <a:pPr lvl="0">
              <a:spcAft>
                <a:spcPts val="600"/>
              </a:spcAft>
            </a:pPr>
            <a:endParaRPr lang="de-DE" sz="2000" b="1" dirty="0">
              <a:solidFill>
                <a:srgbClr val="707070"/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2000" b="1" dirty="0">
                <a:solidFill>
                  <a:srgbClr val="707070"/>
                </a:solidFill>
                <a:latin typeface="+mj-lt"/>
                <a:cs typeface="Arial" panose="020B0604020202020204" pitchFamily="34" charset="0"/>
              </a:rPr>
              <a:t>Für mehr Sichtbarkeit + Umsatz für Ihren eigenen Gutschein und den Büchergutschein!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0D1CABEA-0E36-84AF-8AC2-17E00333DAA5}"/>
              </a:ext>
            </a:extLst>
          </p:cNvPr>
          <p:cNvSpPr txBox="1">
            <a:spLocks/>
          </p:cNvSpPr>
          <p:nvPr/>
        </p:nvSpPr>
        <p:spPr>
          <a:xfrm>
            <a:off x="428706" y="4570206"/>
            <a:ext cx="259220" cy="28257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027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168" y="306324"/>
            <a:ext cx="6325870" cy="871219"/>
            <a:chOff x="201168" y="306324"/>
            <a:chExt cx="6325870" cy="87121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0" y="411409"/>
              <a:ext cx="6069341" cy="5556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8" y="306324"/>
              <a:ext cx="6325362" cy="87096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768" y="429768"/>
            <a:ext cx="5984875" cy="412934"/>
          </a:xfrm>
          <a:prstGeom prst="rect">
            <a:avLst/>
          </a:prstGeom>
          <a:solidFill>
            <a:srgbClr val="EB505F"/>
          </a:solidFill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Display</a:t>
            </a:r>
            <a:r>
              <a:rPr sz="2600" spc="-15" dirty="0"/>
              <a:t> </a:t>
            </a:r>
            <a:r>
              <a:rPr sz="2600" dirty="0"/>
              <a:t>für</a:t>
            </a:r>
            <a:r>
              <a:rPr sz="2600" spc="-40" dirty="0"/>
              <a:t> </a:t>
            </a:r>
            <a:r>
              <a:rPr sz="2600" dirty="0"/>
              <a:t>den</a:t>
            </a:r>
            <a:r>
              <a:rPr sz="2600" spc="-10" dirty="0"/>
              <a:t> </a:t>
            </a:r>
            <a:r>
              <a:rPr sz="2600" spc="-10" dirty="0" err="1"/>
              <a:t>Gutscheinverkauf</a:t>
            </a:r>
            <a:endParaRPr sz="2600" spc="-10" dirty="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6053" y="1041901"/>
            <a:ext cx="2272156" cy="3451860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59FEB5BD-9C35-F4C2-274D-EC9A66A5466F}"/>
              </a:ext>
            </a:extLst>
          </p:cNvPr>
          <p:cNvSpPr txBox="1">
            <a:spLocks/>
          </p:cNvSpPr>
          <p:nvPr/>
        </p:nvSpPr>
        <p:spPr>
          <a:xfrm>
            <a:off x="428706" y="4570206"/>
            <a:ext cx="259220" cy="28257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2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DC70E46-4E63-3EDF-5E76-DFFE9CEC7384}"/>
              </a:ext>
            </a:extLst>
          </p:cNvPr>
          <p:cNvGrpSpPr/>
          <p:nvPr/>
        </p:nvGrpSpPr>
        <p:grpSpPr>
          <a:xfrm>
            <a:off x="4400550" y="1341297"/>
            <a:ext cx="3560985" cy="2853067"/>
            <a:chOff x="3891725" y="1341298"/>
            <a:chExt cx="3560985" cy="2853067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1725" y="1341298"/>
              <a:ext cx="3560985" cy="285306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3DBE725-5173-399F-1637-79150E495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23262" y="1837050"/>
              <a:ext cx="916687" cy="85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21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768" y="429768"/>
            <a:ext cx="6119799" cy="43646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/>
          <a:p>
            <a:r>
              <a:rPr lang="de-DE" sz="2600" dirty="0">
                <a:latin typeface="+mj-lt"/>
                <a:cs typeface="+mj-cs"/>
              </a:rPr>
              <a:t>Display für den Gutscheinverkauf       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D90A6960-FB1E-DBD0-04E2-3627F00045EA}"/>
              </a:ext>
            </a:extLst>
          </p:cNvPr>
          <p:cNvSpPr txBox="1">
            <a:spLocks/>
          </p:cNvSpPr>
          <p:nvPr/>
        </p:nvSpPr>
        <p:spPr>
          <a:xfrm>
            <a:off x="428706" y="4570206"/>
            <a:ext cx="259220" cy="28257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C414EC-59B3-8A46-FFFF-DBAB6D0AF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0" r="3433"/>
          <a:stretch/>
        </p:blipFill>
        <p:spPr>
          <a:xfrm>
            <a:off x="2398389" y="1069635"/>
            <a:ext cx="3275244" cy="3507065"/>
          </a:xfrm>
          <a:prstGeom prst="rect">
            <a:avLst/>
          </a:prstGeom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F63C07D5-C602-C176-CE64-347EE05FA5FB}"/>
              </a:ext>
            </a:extLst>
          </p:cNvPr>
          <p:cNvCxnSpPr/>
          <p:nvPr/>
        </p:nvCxnSpPr>
        <p:spPr>
          <a:xfrm>
            <a:off x="5107049" y="2082079"/>
            <a:ext cx="122095" cy="732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C09E1A0-8357-7E9C-A8F3-9E815A5C9C32}"/>
              </a:ext>
            </a:extLst>
          </p:cNvPr>
          <p:cNvCxnSpPr>
            <a:cxnSpLocks/>
          </p:cNvCxnSpPr>
          <p:nvPr/>
        </p:nvCxnSpPr>
        <p:spPr>
          <a:xfrm>
            <a:off x="4845074" y="2088573"/>
            <a:ext cx="76634" cy="485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D7811D59-A1E7-455B-FBDA-EC59B718478F}"/>
              </a:ext>
            </a:extLst>
          </p:cNvPr>
          <p:cNvSpPr txBox="1"/>
          <p:nvPr/>
        </p:nvSpPr>
        <p:spPr>
          <a:xfrm rot="4860000">
            <a:off x="4985351" y="2260282"/>
            <a:ext cx="54656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800">
                <a:solidFill>
                  <a:schemeClr val="bg2"/>
                </a:solidFill>
                <a:cs typeface="Arial"/>
              </a:rPr>
              <a:t>15cm</a:t>
            </a:r>
            <a:endParaRPr lang="de-DE" sz="800">
              <a:solidFill>
                <a:schemeClr val="bg2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166D20-C5CC-F693-23BE-A4EE8A92DE1F}"/>
              </a:ext>
            </a:extLst>
          </p:cNvPr>
          <p:cNvSpPr txBox="1"/>
          <p:nvPr/>
        </p:nvSpPr>
        <p:spPr>
          <a:xfrm rot="4860000">
            <a:off x="4686612" y="2221315"/>
            <a:ext cx="54656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800">
                <a:solidFill>
                  <a:schemeClr val="bg2"/>
                </a:solidFill>
                <a:cs typeface="Arial"/>
              </a:rPr>
              <a:t>7 cm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14EF85-5F44-F0C3-EF0D-92E9D5C26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276" y="511876"/>
            <a:ext cx="3381935" cy="25681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25441E0-1FBA-98DD-A5C0-C8FD651F4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648" y="2036618"/>
            <a:ext cx="2022706" cy="282126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F3B2924-B020-4F72-A254-67DEC990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6376044" cy="467239"/>
          </a:xfrm>
        </p:spPr>
        <p:txBody>
          <a:bodyPr wrap="none" anchor="t">
            <a:noAutofit/>
          </a:bodyPr>
          <a:lstStyle/>
          <a:p>
            <a:r>
              <a:rPr lang="de-DE" sz="2600" dirty="0"/>
              <a:t>Der Büchergutschein im neuen Layout</a:t>
            </a:r>
            <a:br>
              <a:rPr lang="de-DE" sz="2600" dirty="0"/>
            </a:br>
            <a:endParaRPr lang="de-DE" sz="2600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4E6E8FA5-2618-C670-FCA0-C88640399D9C}"/>
              </a:ext>
            </a:extLst>
          </p:cNvPr>
          <p:cNvSpPr/>
          <p:nvPr/>
        </p:nvSpPr>
        <p:spPr>
          <a:xfrm>
            <a:off x="4312675" y="4124910"/>
            <a:ext cx="763646" cy="15924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78322B46-062B-1A2D-990A-4B2326C702DA}"/>
              </a:ext>
            </a:extLst>
          </p:cNvPr>
          <p:cNvSpPr txBox="1">
            <a:spLocks/>
          </p:cNvSpPr>
          <p:nvPr/>
        </p:nvSpPr>
        <p:spPr>
          <a:xfrm>
            <a:off x="428706" y="4575314"/>
            <a:ext cx="259220" cy="28257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BB21E1-19B8-FCA9-BB00-20B16AF45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402" y="2891919"/>
            <a:ext cx="1303281" cy="1819581"/>
          </a:xfrm>
          <a:prstGeom prst="rect">
            <a:avLst/>
          </a:prstGeom>
        </p:spPr>
      </p:pic>
      <p:pic>
        <p:nvPicPr>
          <p:cNvPr id="7" name="Grafik 6" descr="Ein Bild, das Text, Poster, Flyer, Buch enthält.&#10;&#10;KI-generierte Inhalte können fehlerhaft sein.">
            <a:extLst>
              <a:ext uri="{FF2B5EF4-FFF2-40B4-BE49-F238E27FC236}">
                <a16:creationId xmlns:a16="http://schemas.microsoft.com/office/drawing/2014/main" id="{F73D4D1D-3DAE-9866-503A-266BBD223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272" y="1082858"/>
            <a:ext cx="2374217" cy="33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6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C41CEDC-3E5D-DA7A-E1FC-2635CC57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7367833" cy="436461"/>
          </a:xfrm>
        </p:spPr>
        <p:txBody>
          <a:bodyPr/>
          <a:lstStyle/>
          <a:p>
            <a:r>
              <a:rPr lang="de-DE" sz="2600" dirty="0"/>
              <a:t>Büchergutschein: Aktivierung &amp; Abrechnung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25DD96-6505-15AB-CAB5-983A64E0E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71" y="1061940"/>
            <a:ext cx="1861800" cy="2598862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75D1647-E1FE-C7E8-068B-F84992CCDB76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702545" y="3688512"/>
            <a:ext cx="8140500" cy="1027678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b="1" dirty="0">
                <a:latin typeface="+mn-lt"/>
                <a:sym typeface="Wingdings" panose="05000000000000000000" pitchFamily="2" charset="2"/>
              </a:rPr>
              <a:t>Aktivierungsprozess: 	</a:t>
            </a:r>
            <a:r>
              <a:rPr lang="de-DE" sz="12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Verkauf des Büchergutscheins über Ihren Web-Browser und Website „</a:t>
            </a:r>
            <a:r>
              <a:rPr lang="de-DE" sz="1200" kern="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webPOS</a:t>
            </a:r>
            <a:r>
              <a:rPr lang="de-DE" sz="12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“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b="1" dirty="0">
                <a:latin typeface="+mn-lt"/>
                <a:sym typeface="Wingdings" panose="05000000000000000000" pitchFamily="2" charset="2"/>
              </a:rPr>
              <a:t>Abrechnungsprozess: 	</a:t>
            </a:r>
            <a:r>
              <a:rPr lang="de-DE" sz="12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Monatliche Belastung der verkauften Büchergutscheine abzgl. 16% Vertriebsprovision</a:t>
            </a:r>
            <a:endParaRPr lang="de-DE" sz="1200" kern="0" dirty="0">
              <a:solidFill>
                <a:srgbClr val="00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200" kern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Die Position ist Bestandteil der gewohnten monatlichen Bücherscheck-Abrechnung</a:t>
            </a:r>
          </a:p>
          <a:p>
            <a:pPr marL="629542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de-DE" sz="1200" dirty="0">
              <a:latin typeface="+mn-lt"/>
            </a:endParaRPr>
          </a:p>
          <a:p>
            <a:pPr marL="629542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de-DE" sz="12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D87444-E8E9-E64B-AE7B-7E7FAA2DDBF4}"/>
              </a:ext>
            </a:extLst>
          </p:cNvPr>
          <p:cNvSpPr txBox="1">
            <a:spLocks/>
          </p:cNvSpPr>
          <p:nvPr/>
        </p:nvSpPr>
        <p:spPr>
          <a:xfrm>
            <a:off x="428706" y="4570206"/>
            <a:ext cx="259220" cy="28257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5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079D92-32B6-F80F-F3EF-8ABBF36938B1}"/>
              </a:ext>
            </a:extLst>
          </p:cNvPr>
          <p:cNvSpPr txBox="1">
            <a:spLocks/>
          </p:cNvSpPr>
          <p:nvPr/>
        </p:nvSpPr>
        <p:spPr>
          <a:xfrm>
            <a:off x="1448046" y="3194991"/>
            <a:ext cx="2822871" cy="486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kern="1200" baseline="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spcAft>
                <a:spcPts val="400"/>
              </a:spcAft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spcAft>
                <a:spcPts val="400"/>
              </a:spcAft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spcAft>
                <a:spcPts val="400"/>
              </a:spcAft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spcAft>
                <a:spcPts val="400"/>
              </a:spcAft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b="1" dirty="0" err="1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webPOS</a:t>
            </a:r>
            <a:r>
              <a:rPr lang="de-DE" sz="1200" b="1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Website zur Aktivierung (Verkauf des Büchergutscheins)	</a:t>
            </a:r>
            <a:endParaRPr lang="de-DE" sz="1200" dirty="0">
              <a:solidFill>
                <a:srgbClr val="C00000"/>
              </a:solidFill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1732DC-C7E3-2E30-4D0E-08DEEA2C8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79" y="1091952"/>
            <a:ext cx="4553707" cy="2022960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7A79290-F3D3-B7D4-7F3B-75F98F0E9005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2037388"/>
            <a:ext cx="3965618" cy="145841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4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C6249-A314-31A9-6108-E03E85E6F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4BA0659-6D1E-35F5-9127-C9879329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34" y="290721"/>
            <a:ext cx="8620932" cy="436461"/>
          </a:xfrm>
        </p:spPr>
        <p:txBody>
          <a:bodyPr/>
          <a:lstStyle/>
          <a:p>
            <a:r>
              <a:rPr lang="de-DE" sz="2600" dirty="0"/>
              <a:t>Büchergutschein: Prüfung, Einlösung &amp; Abrechnung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EBD6B0-DC95-43B6-B818-62E18FA37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380" y="994444"/>
            <a:ext cx="1861800" cy="2598862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FA14123-1176-1614-88FD-5A144FC80D27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788925" y="3640302"/>
            <a:ext cx="8140500" cy="1027678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b="1" dirty="0" err="1">
                <a:latin typeface="+mn-lt"/>
                <a:sym typeface="Wingdings" panose="05000000000000000000" pitchFamily="2" charset="2"/>
              </a:rPr>
              <a:t>Einlöseprozess</a:t>
            </a:r>
            <a:r>
              <a:rPr lang="de-DE" sz="1200" b="1" dirty="0">
                <a:latin typeface="+mn-lt"/>
                <a:sym typeface="Wingdings" panose="05000000000000000000" pitchFamily="2" charset="2"/>
              </a:rPr>
              <a:t>: 	</a:t>
            </a:r>
            <a:r>
              <a:rPr lang="de-DE" sz="12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Annahme und Entwertung des Büchergutscheins über Ihren Web-Browser und 			Website „</a:t>
            </a:r>
            <a:r>
              <a:rPr lang="de-DE" sz="1200" kern="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webPOS</a:t>
            </a:r>
            <a:r>
              <a:rPr lang="de-DE" sz="12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“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b="1" dirty="0">
                <a:latin typeface="+mn-lt"/>
                <a:sym typeface="Wingdings" panose="05000000000000000000" pitchFamily="2" charset="2"/>
              </a:rPr>
              <a:t>Abrechnungsprozess: 	</a:t>
            </a:r>
            <a:r>
              <a:rPr lang="de-DE" sz="1200" kern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Angenommene und entwertete Gutscheine werden automatisch an MVB gemeldet und 		monatlich erstattet (82%)</a:t>
            </a:r>
            <a:r>
              <a:rPr lang="de-DE" sz="1200" kern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– </a:t>
            </a:r>
            <a:r>
              <a:rPr lang="de-DE" sz="1200" b="1" kern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OHNE</a:t>
            </a:r>
            <a:r>
              <a:rPr lang="de-DE" sz="1200" kern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Versand an MVB </a:t>
            </a:r>
          </a:p>
          <a:p>
            <a:pPr marL="0"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Die Position ist Bestandteil der gewohnten monatlichen Bücherscheck-Abrechnung</a:t>
            </a:r>
          </a:p>
          <a:p>
            <a:pPr marL="629542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de-DE" sz="12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C71BF3A-01EE-036F-1E55-1592D887DE77}"/>
              </a:ext>
            </a:extLst>
          </p:cNvPr>
          <p:cNvSpPr txBox="1">
            <a:spLocks/>
          </p:cNvSpPr>
          <p:nvPr/>
        </p:nvSpPr>
        <p:spPr>
          <a:xfrm>
            <a:off x="428706" y="4570206"/>
            <a:ext cx="259220" cy="28257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6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835AF00-EB8C-94E3-AB9E-682211D5F25B}"/>
              </a:ext>
            </a:extLst>
          </p:cNvPr>
          <p:cNvSpPr txBox="1">
            <a:spLocks/>
          </p:cNvSpPr>
          <p:nvPr/>
        </p:nvSpPr>
        <p:spPr>
          <a:xfrm>
            <a:off x="1697428" y="3003564"/>
            <a:ext cx="2669091" cy="486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kern="1200" baseline="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spcAft>
                <a:spcPts val="400"/>
              </a:spcAft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spcAft>
                <a:spcPts val="400"/>
              </a:spcAft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spcAft>
                <a:spcPts val="400"/>
              </a:spcAft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spcAft>
                <a:spcPts val="400"/>
              </a:spcAft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200" b="1" dirty="0" err="1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webPOS</a:t>
            </a:r>
            <a:r>
              <a:rPr lang="de-DE" sz="1200" b="1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Website zur Einlösung (Annahme des Büchergutscheins)	</a:t>
            </a:r>
            <a:endParaRPr lang="de-DE" sz="1200" dirty="0">
              <a:solidFill>
                <a:srgbClr val="C00000"/>
              </a:solidFill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D39B524-A94F-4B53-0BC2-D8082358C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64" y="1207242"/>
            <a:ext cx="4552990" cy="1373793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9DE475B-A46B-2FEE-8D16-1B7DC0C3C3D3}"/>
              </a:ext>
            </a:extLst>
          </p:cNvPr>
          <p:cNvCxnSpPr>
            <a:cxnSpLocks/>
          </p:cNvCxnSpPr>
          <p:nvPr/>
        </p:nvCxnSpPr>
        <p:spPr>
          <a:xfrm flipH="1" flipV="1">
            <a:off x="1932709" y="1697182"/>
            <a:ext cx="4252875" cy="173011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3B2924-B020-4F72-A254-67DEC990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7408600" cy="458285"/>
          </a:xfrm>
        </p:spPr>
        <p:txBody>
          <a:bodyPr wrap="none" anchor="t">
            <a:normAutofit/>
          </a:bodyPr>
          <a:lstStyle/>
          <a:p>
            <a:r>
              <a:rPr lang="de-DE" sz="2600" dirty="0"/>
              <a:t>Ihre Vorteile mit dem neuen Büchergutschein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CB90C06-EB5D-44AE-9A7F-77F44563E634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368500" y="1033780"/>
            <a:ext cx="8140500" cy="30030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200"/>
              </a:lnSpc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FagoPro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b="1" dirty="0">
                <a:latin typeface="+mn-lt"/>
                <a:cs typeface="Arial"/>
                <a:sym typeface="Wingdings" panose="05000000000000000000" pitchFamily="2" charset="2"/>
              </a:rPr>
              <a:t>Leistungsumfang</a:t>
            </a:r>
          </a:p>
          <a:p>
            <a:pPr marL="629285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kern="0" dirty="0">
                <a:solidFill>
                  <a:srgbClr val="000000"/>
                </a:solidFill>
                <a:effectLst/>
                <a:latin typeface="+mn-lt"/>
                <a:cs typeface="Times New Roman"/>
              </a:rPr>
              <a:t>Kostenloses Gutschein-Display mit Karten und laufender Nachbestückung</a:t>
            </a:r>
          </a:p>
          <a:p>
            <a:pPr marL="629285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kern="0" dirty="0" err="1">
                <a:solidFill>
                  <a:srgbClr val="000000"/>
                </a:solidFill>
                <a:latin typeface="+mn-lt"/>
                <a:cs typeface="Times New Roman"/>
              </a:rPr>
              <a:t>w</a:t>
            </a:r>
            <a:r>
              <a:rPr lang="de-DE" sz="1400" kern="0" dirty="0" err="1">
                <a:solidFill>
                  <a:srgbClr val="000000"/>
                </a:solidFill>
                <a:effectLst/>
                <a:latin typeface="+mn-lt"/>
                <a:cs typeface="Times New Roman"/>
              </a:rPr>
              <a:t>ebPOS</a:t>
            </a:r>
            <a:r>
              <a:rPr lang="de-DE" sz="1400" kern="0" dirty="0">
                <a:solidFill>
                  <a:srgbClr val="000000"/>
                </a:solidFill>
                <a:effectLst/>
                <a:latin typeface="+mn-lt"/>
                <a:cs typeface="Times New Roman"/>
              </a:rPr>
              <a:t> Zugang für Verkauf, Annahme und Abrechnungskontrolle (Postversand entfällt)</a:t>
            </a:r>
          </a:p>
          <a:p>
            <a:pPr marL="629285" lvl="1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de-DE" sz="1400" kern="0" dirty="0">
                <a:solidFill>
                  <a:srgbClr val="000000"/>
                </a:solidFill>
                <a:effectLst/>
                <a:latin typeface="+mn-lt"/>
                <a:cs typeface="Times New Roman"/>
              </a:rPr>
              <a:t>Direkte Ansprechpartner von MVB und epay</a:t>
            </a:r>
            <a:endParaRPr lang="de-DE" sz="1400" kern="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b="1" dirty="0">
                <a:latin typeface="+mn-lt"/>
                <a:cs typeface="Arial"/>
              </a:rPr>
              <a:t>Ertragspotenzial</a:t>
            </a:r>
          </a:p>
          <a:p>
            <a:pPr marL="629285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kern="0" dirty="0">
                <a:solidFill>
                  <a:srgbClr val="000000"/>
                </a:solidFill>
                <a:latin typeface="+mn-lt"/>
                <a:cs typeface="Times New Roman"/>
              </a:rPr>
              <a:t>Steigerung Ihrer Gutscheinumsätze</a:t>
            </a:r>
          </a:p>
          <a:p>
            <a:pPr marL="629285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kern="0" dirty="0">
                <a:solidFill>
                  <a:srgbClr val="000000"/>
                </a:solidFill>
                <a:latin typeface="+mn-lt"/>
                <a:cs typeface="Times New Roman"/>
              </a:rPr>
              <a:t>Kostenloser Mehrumsatz mit Ihren eigenen Gutscheinen durch das Display</a:t>
            </a:r>
          </a:p>
          <a:p>
            <a:pPr marL="629285" lvl="1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de-DE" sz="1400" kern="0" dirty="0">
                <a:solidFill>
                  <a:srgbClr val="000000"/>
                </a:solidFill>
                <a:latin typeface="+mn-lt"/>
                <a:cs typeface="Times New Roman"/>
              </a:rPr>
              <a:t>Hohe Vertriebsprovision beim Verkauf des Büchergutscheins für Ihre Buchhandlung</a:t>
            </a:r>
            <a:r>
              <a:rPr lang="de-DE" sz="1400" kern="0" dirty="0">
                <a:solidFill>
                  <a:srgbClr val="000000"/>
                </a:solidFill>
                <a:latin typeface="+mn-lt"/>
                <a:cs typeface="Times New Roman"/>
                <a:sym typeface="Wingdings" panose="05000000000000000000" pitchFamily="2" charset="2"/>
              </a:rPr>
              <a:t> </a:t>
            </a:r>
            <a:endParaRPr lang="de-DE" sz="1400" kern="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b="1" dirty="0">
                <a:latin typeface="+mn-lt"/>
                <a:cs typeface="Arial"/>
                <a:sym typeface="Wingdings" panose="05000000000000000000" pitchFamily="2" charset="2"/>
              </a:rPr>
              <a:t>Darum sind Gutscheine so smart</a:t>
            </a:r>
            <a:endParaRPr lang="de-DE" sz="1400" b="1" dirty="0">
              <a:latin typeface="+mn-lt"/>
              <a:cs typeface="Arial"/>
            </a:endParaRPr>
          </a:p>
          <a:p>
            <a:pPr marL="629285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kern="0" dirty="0">
                <a:solidFill>
                  <a:srgbClr val="000000"/>
                </a:solidFill>
                <a:latin typeface="+mn-lt"/>
                <a:cs typeface="Times New Roman"/>
              </a:rPr>
              <a:t>Empfehlungsmarketing: Gutscheine helfen Kunden (Beschenkte) zu gewinnen</a:t>
            </a:r>
          </a:p>
          <a:p>
            <a:pPr marL="629285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kern="0" dirty="0">
                <a:solidFill>
                  <a:srgbClr val="000000"/>
                </a:solidFill>
                <a:latin typeface="+mn-lt"/>
                <a:cs typeface="Times New Roman"/>
              </a:rPr>
              <a:t>Auswahlerleichterung: Gutscheine erfüllen immer die Wünsche des Beschenkten</a:t>
            </a:r>
          </a:p>
          <a:p>
            <a:pPr marL="629285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kern="0" dirty="0" err="1">
                <a:solidFill>
                  <a:srgbClr val="000000"/>
                </a:solidFill>
                <a:latin typeface="+mn-lt"/>
                <a:cs typeface="Times New Roman"/>
              </a:rPr>
              <a:t>Leverage</a:t>
            </a:r>
            <a:r>
              <a:rPr lang="de-DE" sz="1400" kern="0" dirty="0">
                <a:solidFill>
                  <a:srgbClr val="000000"/>
                </a:solidFill>
                <a:latin typeface="+mn-lt"/>
                <a:cs typeface="Times New Roman"/>
              </a:rPr>
              <a:t> Effekt: Umsatzwachstum durch Impulskäufe bei optimaler Platzierung</a:t>
            </a:r>
          </a:p>
          <a:p>
            <a:pPr marL="343535" lvl="1">
              <a:spcBef>
                <a:spcPts val="0"/>
              </a:spcBef>
              <a:spcAft>
                <a:spcPts val="600"/>
              </a:spcAft>
            </a:pPr>
            <a:endParaRPr lang="de-DE" sz="1400" dirty="0">
              <a:latin typeface="+mn-lt"/>
              <a:cs typeface="Arial"/>
            </a:endParaRPr>
          </a:p>
          <a:p>
            <a:pPr marL="629285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de-DE" sz="1400" dirty="0">
              <a:latin typeface="+mn-lt"/>
              <a:cs typeface="Arial"/>
            </a:endParaRPr>
          </a:p>
          <a:p>
            <a:pPr marL="629285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de-DE" sz="1400" dirty="0">
              <a:latin typeface="+mn-lt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83389AF-B900-5ED6-A249-BF8A63423A1D}"/>
              </a:ext>
            </a:extLst>
          </p:cNvPr>
          <p:cNvSpPr txBox="1"/>
          <p:nvPr/>
        </p:nvSpPr>
        <p:spPr>
          <a:xfrm>
            <a:off x="368499" y="4411499"/>
            <a:ext cx="7472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kern="0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Gutscheine sind seit Jahren das beliebteste Geschenk in allen </a:t>
            </a:r>
            <a:r>
              <a:rPr lang="de-DE" sz="1600" b="1" kern="0" dirty="0">
                <a:solidFill>
                  <a:schemeClr val="bg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1600" b="1" kern="0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Altersgruppen - nutzen sie diesen Trend für Ihre Buchhandlung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9183754F-55B4-B856-3152-C803BC70FE90}"/>
              </a:ext>
            </a:extLst>
          </p:cNvPr>
          <p:cNvSpPr txBox="1">
            <a:spLocks/>
          </p:cNvSpPr>
          <p:nvPr/>
        </p:nvSpPr>
        <p:spPr>
          <a:xfrm>
            <a:off x="428706" y="4570206"/>
            <a:ext cx="259220" cy="28257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091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EC061AC-EDBF-B0BE-5FD7-F95B100E5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345" y="1465574"/>
            <a:ext cx="4211515" cy="238392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EDC884F-194E-4973-CD49-FF830546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4749680" cy="436461"/>
          </a:xfrm>
        </p:spPr>
        <p:txBody>
          <a:bodyPr/>
          <a:lstStyle/>
          <a:p>
            <a:r>
              <a:rPr lang="de-DE" sz="2600" dirty="0"/>
              <a:t>Wachstum durch Gutscheine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3B34E6A-9988-262F-162C-CBB753B1C9C8}"/>
              </a:ext>
            </a:extLst>
          </p:cNvPr>
          <p:cNvGrpSpPr/>
          <p:nvPr/>
        </p:nvGrpSpPr>
        <p:grpSpPr>
          <a:xfrm>
            <a:off x="300655" y="1454287"/>
            <a:ext cx="4211515" cy="2408283"/>
            <a:chOff x="300655" y="1454287"/>
            <a:chExt cx="4211515" cy="240828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92242E5-F5E2-D81D-682A-D37D20D0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55" y="1454287"/>
              <a:ext cx="4211515" cy="2408283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709E692-BBC7-F399-0100-B671D3B02277}"/>
                </a:ext>
              </a:extLst>
            </p:cNvPr>
            <p:cNvSpPr/>
            <p:nvPr/>
          </p:nvSpPr>
          <p:spPr>
            <a:xfrm>
              <a:off x="4069645" y="3618090"/>
              <a:ext cx="431237" cy="220125"/>
            </a:xfrm>
            <a:prstGeom prst="rect">
              <a:avLst/>
            </a:prstGeom>
            <a:solidFill>
              <a:srgbClr val="10A84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itel 4">
            <a:extLst>
              <a:ext uri="{FF2B5EF4-FFF2-40B4-BE49-F238E27FC236}">
                <a16:creationId xmlns:a16="http://schemas.microsoft.com/office/drawing/2014/main" id="{81A6136C-BB1D-E7D8-A5C5-9691093F2B3E}"/>
              </a:ext>
            </a:extLst>
          </p:cNvPr>
          <p:cNvSpPr txBox="1">
            <a:spLocks/>
          </p:cNvSpPr>
          <p:nvPr/>
        </p:nvSpPr>
        <p:spPr>
          <a:xfrm>
            <a:off x="428706" y="4570206"/>
            <a:ext cx="259220" cy="28257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8400000" algn="tl" rotWithShape="0">
              <a:srgbClr val="000000">
                <a:alpha val="40000"/>
              </a:srgbClr>
            </a:outerShdw>
          </a:effectLst>
        </p:spPr>
        <p:txBody>
          <a:bodyPr vert="horz" wrap="none" lIns="72000" tIns="18000" rIns="72000" bIns="1800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4731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0440BC-761C-4821-AEE6-896FC19B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485517" cy="467239"/>
          </a:xfrm>
        </p:spPr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2305BC-6E4C-4927-85A9-9DFC67B995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000" y="2622550"/>
            <a:ext cx="8370000" cy="187745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dirty="0"/>
              <a:t>Karolin Weide</a:t>
            </a:r>
            <a:br>
              <a:rPr lang="de-DE" dirty="0"/>
            </a:br>
            <a:r>
              <a:rPr lang="de-DE" dirty="0"/>
              <a:t>Leiterin Produktbereich Bücherscheck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dirty="0"/>
              <a:t>MVB GmbH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dirty="0"/>
              <a:t>Tel.: </a:t>
            </a:r>
            <a:r>
              <a:rPr lang="en-US" dirty="0"/>
              <a:t>+49 69-1306-383</a:t>
            </a:r>
            <a:endParaRPr lang="de-DE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k.weide@mvb-online.de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976450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svorlage_MVB_2018">
  <a:themeElements>
    <a:clrScheme name="MVB-FARBSCHEMA!!!">
      <a:dk1>
        <a:srgbClr val="323232"/>
      </a:dk1>
      <a:lt1>
        <a:sysClr val="window" lastClr="FFFFFF"/>
      </a:lt1>
      <a:dk2>
        <a:srgbClr val="323232"/>
      </a:dk2>
      <a:lt2>
        <a:srgbClr val="E3001B"/>
      </a:lt2>
      <a:accent1>
        <a:srgbClr val="EB505F"/>
      </a:accent1>
      <a:accent2>
        <a:srgbClr val="FFC800"/>
      </a:accent2>
      <a:accent3>
        <a:srgbClr val="FF8C00"/>
      </a:accent3>
      <a:accent4>
        <a:srgbClr val="41B496"/>
      </a:accent4>
      <a:accent5>
        <a:srgbClr val="00A5E1"/>
      </a:accent5>
      <a:accent6>
        <a:srgbClr val="005AAA"/>
      </a:accent6>
      <a:hlink>
        <a:srgbClr val="505050"/>
      </a:hlink>
      <a:folHlink>
        <a:srgbClr val="505050"/>
      </a:folHlink>
    </a:clrScheme>
    <a:fontScheme name="Arial/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VB_PPT-Template_Bearbeitungsversion AS.potx" id="{E6F9DC76-3DE3-4C0E-A2AF-C9E031C15935}" vid="{D6DC4B48-2AE7-464D-AF20-145D29755DCF}"/>
    </a:ext>
  </a:extLst>
</a:theme>
</file>

<file path=ppt/theme/theme2.xml><?xml version="1.0" encoding="utf-8"?>
<a:theme xmlns:a="http://schemas.openxmlformats.org/drawingml/2006/main" name="Office-Design">
  <a:themeElements>
    <a:clrScheme name="Benutzerdefiniert 8">
      <a:dk1>
        <a:srgbClr val="323232"/>
      </a:dk1>
      <a:lt1>
        <a:sysClr val="window" lastClr="FFFFFF"/>
      </a:lt1>
      <a:dk2>
        <a:srgbClr val="323232"/>
      </a:dk2>
      <a:lt2>
        <a:srgbClr val="E3001B"/>
      </a:lt2>
      <a:accent1>
        <a:srgbClr val="EB505F"/>
      </a:accent1>
      <a:accent2>
        <a:srgbClr val="FFC800"/>
      </a:accent2>
      <a:accent3>
        <a:srgbClr val="FF8C00"/>
      </a:accent3>
      <a:accent4>
        <a:srgbClr val="41B496"/>
      </a:accent4>
      <a:accent5>
        <a:srgbClr val="00A5E1"/>
      </a:accent5>
      <a:accent6>
        <a:srgbClr val="005AAA"/>
      </a:accent6>
      <a:hlink>
        <a:srgbClr val="505050"/>
      </a:hlink>
      <a:folHlink>
        <a:srgbClr val="50505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Benutzerdefiniert 8">
      <a:dk1>
        <a:srgbClr val="323232"/>
      </a:dk1>
      <a:lt1>
        <a:sysClr val="window" lastClr="FFFFFF"/>
      </a:lt1>
      <a:dk2>
        <a:srgbClr val="323232"/>
      </a:dk2>
      <a:lt2>
        <a:srgbClr val="E3001B"/>
      </a:lt2>
      <a:accent1>
        <a:srgbClr val="EB505F"/>
      </a:accent1>
      <a:accent2>
        <a:srgbClr val="FFC800"/>
      </a:accent2>
      <a:accent3>
        <a:srgbClr val="FF8C00"/>
      </a:accent3>
      <a:accent4>
        <a:srgbClr val="41B496"/>
      </a:accent4>
      <a:accent5>
        <a:srgbClr val="00A5E1"/>
      </a:accent5>
      <a:accent6>
        <a:srgbClr val="005AAA"/>
      </a:accent6>
      <a:hlink>
        <a:srgbClr val="505050"/>
      </a:hlink>
      <a:folHlink>
        <a:srgbClr val="50505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9548f2-70a5-43bb-bc74-3c5933b09417" xsi:nil="true"/>
    <lcf76f155ced4ddcb4097134ff3c332f xmlns="76122e73-7517-435f-a935-7a137f9d188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81E0D0E18E1478FDB1C2DD29E10AF" ma:contentTypeVersion="18" ma:contentTypeDescription="Create a new document." ma:contentTypeScope="" ma:versionID="461217438a32072e34872e8f9fc7adf9">
  <xsd:schema xmlns:xsd="http://www.w3.org/2001/XMLSchema" xmlns:xs="http://www.w3.org/2001/XMLSchema" xmlns:p="http://schemas.microsoft.com/office/2006/metadata/properties" xmlns:ns2="76122e73-7517-435f-a935-7a137f9d1880" xmlns:ns3="289548f2-70a5-43bb-bc74-3c5933b09417" targetNamespace="http://schemas.microsoft.com/office/2006/metadata/properties" ma:root="true" ma:fieldsID="f29e1d008cce718d9031071b467c0207" ns2:_="" ns3:_="">
    <xsd:import namespace="76122e73-7517-435f-a935-7a137f9d1880"/>
    <xsd:import namespace="289548f2-70a5-43bb-bc74-3c5933b09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22e73-7517-435f-a935-7a137f9d1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7d17534-0ed2-4c20-9caf-08e83063de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548f2-70a5-43bb-bc74-3c5933b0941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544940-706d-4ee0-9e06-79b83c3d7680}" ma:internalName="TaxCatchAll" ma:showField="CatchAllData" ma:web="289548f2-70a5-43bb-bc74-3c5933b094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B405CF-3D6C-4D83-9075-F60346436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9252C-7710-44E7-8248-4280B1C591D0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629d2d6e-5056-40c3-a8c0-24dd23aca20b"/>
    <ds:schemaRef ds:uri="dbd2e035-a89f-45fc-b37e-3e6c6fbe445a"/>
    <ds:schemaRef ds:uri="http://purl.org/dc/terms/"/>
    <ds:schemaRef ds:uri="289548f2-70a5-43bb-bc74-3c5933b09417"/>
    <ds:schemaRef ds:uri="76122e73-7517-435f-a935-7a137f9d1880"/>
  </ds:schemaRefs>
</ds:datastoreItem>
</file>

<file path=customXml/itemProps3.xml><?xml version="1.0" encoding="utf-8"?>
<ds:datastoreItem xmlns:ds="http://schemas.openxmlformats.org/officeDocument/2006/customXml" ds:itemID="{6BD797EC-0822-4466-A106-DC824AE50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122e73-7517-435f-a935-7a137f9d1880"/>
    <ds:schemaRef ds:uri="289548f2-70a5-43bb-bc74-3c5933b09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Praesentationsvorlage_MVB_2018</Template>
  <TotalTime>0</TotalTime>
  <Words>827</Words>
  <Application>Microsoft Office PowerPoint</Application>
  <PresentationFormat>Bildschirmpräsentation (16:9)</PresentationFormat>
  <Paragraphs>119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Aptos Narrow</vt:lpstr>
      <vt:lpstr>Arial</vt:lpstr>
      <vt:lpstr>Calibri</vt:lpstr>
      <vt:lpstr>Segoe UI</vt:lpstr>
      <vt:lpstr>Times New Roman</vt:lpstr>
      <vt:lpstr>Wingdings</vt:lpstr>
      <vt:lpstr>Praesentationsvorlage_MVB_2018</vt:lpstr>
      <vt:lpstr>Der Büchergutschein</vt:lpstr>
      <vt:lpstr>Display für den Gutscheinverkauf</vt:lpstr>
      <vt:lpstr>Display für den Gutscheinverkauf       </vt:lpstr>
      <vt:lpstr>Der Büchergutschein im neuen Layout </vt:lpstr>
      <vt:lpstr>Büchergutschein: Aktivierung &amp; Abrechnung </vt:lpstr>
      <vt:lpstr>Büchergutschein: Prüfung, Einlösung &amp; Abrechnung </vt:lpstr>
      <vt:lpstr>Ihre Vorteile mit dem neuen Büchergutschein</vt:lpstr>
      <vt:lpstr>Wachstum durch Gutscheine</vt:lpstr>
      <vt:lpstr>Kontakt</vt:lpstr>
    </vt:vector>
  </TitlesOfParts>
  <Company>MVB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MVB BÜCHER Gutschein</dc:title>
  <dc:creator>Dr. Joerg Gerschlauer</dc:creator>
  <cp:lastModifiedBy>Weide, Karolin</cp:lastModifiedBy>
  <cp:revision>18</cp:revision>
  <cp:lastPrinted>2022-03-03T14:51:33Z</cp:lastPrinted>
  <dcterms:created xsi:type="dcterms:W3CDTF">2018-11-21T15:42:28Z</dcterms:created>
  <dcterms:modified xsi:type="dcterms:W3CDTF">2025-08-27T08:28:21Z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0x01010066181E0D0E18E1478FDB1C2DD29E10AF</vt:lpwstr>
  </property>
  <property fmtid="{D5CDD505-2E9C-101B-9397-08002B2CF9AE}" pid="3" name="MSIP_Label_45ca6c0d-b2fe-419b-960e-663dfd7d931d_Enabled">
    <vt:lpwstr>true</vt:lpwstr>
  </property>
  <property fmtid="{D5CDD505-2E9C-101B-9397-08002B2CF9AE}" pid="4" name="MSIP_Label_45ca6c0d-b2fe-419b-960e-663dfd7d931d_SetDate">
    <vt:lpwstr>2024-08-05T12:30:23Z</vt:lpwstr>
  </property>
  <property fmtid="{D5CDD505-2E9C-101B-9397-08002B2CF9AE}" pid="5" name="MSIP_Label_45ca6c0d-b2fe-419b-960e-663dfd7d931d_Method">
    <vt:lpwstr>Standard</vt:lpwstr>
  </property>
  <property fmtid="{D5CDD505-2E9C-101B-9397-08002B2CF9AE}" pid="6" name="MSIP_Label_45ca6c0d-b2fe-419b-960e-663dfd7d931d_Name">
    <vt:lpwstr>45ca6c0d-b2fe-419b-960e-663dfd7d931d</vt:lpwstr>
  </property>
  <property fmtid="{D5CDD505-2E9C-101B-9397-08002B2CF9AE}" pid="7" name="MSIP_Label_45ca6c0d-b2fe-419b-960e-663dfd7d931d_SiteId">
    <vt:lpwstr>5b5ce690-c127-44b6-bfec-2df9a337fbb1</vt:lpwstr>
  </property>
  <property fmtid="{D5CDD505-2E9C-101B-9397-08002B2CF9AE}" pid="8" name="MSIP_Label_45ca6c0d-b2fe-419b-960e-663dfd7d931d_ActionId">
    <vt:lpwstr>3589c473-ebd4-4d6f-8852-c4975bc45173</vt:lpwstr>
  </property>
  <property fmtid="{D5CDD505-2E9C-101B-9397-08002B2CF9AE}" pid="9" name="MSIP_Label_45ca6c0d-b2fe-419b-960e-663dfd7d931d_ContentBits">
    <vt:lpwstr>2</vt:lpwstr>
  </property>
  <property fmtid="{D5CDD505-2E9C-101B-9397-08002B2CF9AE}" pid="10" name="ClassificationContentMarkingFooterLocations">
    <vt:lpwstr>Praesentationsvorlage_MVB_2018:8</vt:lpwstr>
  </property>
  <property fmtid="{D5CDD505-2E9C-101B-9397-08002B2CF9AE}" pid="11" name="ClassificationContentMarkingFooterText">
    <vt:lpwstr>Internal Only</vt:lpwstr>
  </property>
  <property fmtid="{D5CDD505-2E9C-101B-9397-08002B2CF9AE}" pid="12" name="MediaServiceImageTags">
    <vt:lpwstr/>
  </property>
  <property fmtid="{D5CDD505-2E9C-101B-9397-08002B2CF9AE}" pid="13" name="ComplianceAssetId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</Properties>
</file>